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447" r:id="rId2"/>
    <p:sldId id="411" r:id="rId3"/>
    <p:sldId id="407" r:id="rId4"/>
    <p:sldId id="412" r:id="rId5"/>
    <p:sldId id="439" r:id="rId6"/>
    <p:sldId id="408" r:id="rId7"/>
    <p:sldId id="413" r:id="rId8"/>
    <p:sldId id="414" r:id="rId9"/>
    <p:sldId id="415" r:id="rId10"/>
    <p:sldId id="416" r:id="rId11"/>
    <p:sldId id="417" r:id="rId12"/>
    <p:sldId id="418" r:id="rId13"/>
    <p:sldId id="424" r:id="rId14"/>
    <p:sldId id="422" r:id="rId15"/>
    <p:sldId id="423" r:id="rId16"/>
    <p:sldId id="419" r:id="rId17"/>
    <p:sldId id="425" r:id="rId18"/>
    <p:sldId id="420" r:id="rId19"/>
    <p:sldId id="445" r:id="rId20"/>
    <p:sldId id="440" r:id="rId21"/>
    <p:sldId id="421" r:id="rId22"/>
    <p:sldId id="426" r:id="rId23"/>
    <p:sldId id="430" r:id="rId24"/>
    <p:sldId id="431" r:id="rId25"/>
    <p:sldId id="441" r:id="rId26"/>
    <p:sldId id="442" r:id="rId27"/>
    <p:sldId id="443" r:id="rId28"/>
    <p:sldId id="427" r:id="rId29"/>
    <p:sldId id="432" r:id="rId30"/>
    <p:sldId id="446" r:id="rId31"/>
    <p:sldId id="428" r:id="rId32"/>
    <p:sldId id="437" r:id="rId33"/>
    <p:sldId id="436" r:id="rId34"/>
    <p:sldId id="444" r:id="rId35"/>
    <p:sldId id="405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modifyVerifier cryptProviderType="rsaFull" cryptAlgorithmClass="hash" cryptAlgorithmType="typeAny" cryptAlgorithmSid="4" spinCount="100000" saltData="yQkxLPhZj9fIEFtlPO47zg==" hashData="0CXNq/e76yIxb2x5jW2Ojr4swlc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CC00CC"/>
    <a:srgbClr val="66CCFF"/>
    <a:srgbClr val="66FF66"/>
    <a:srgbClr val="0080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 autoAdjust="0"/>
    <p:restoredTop sz="94622" autoAdjust="0"/>
  </p:normalViewPr>
  <p:slideViewPr>
    <p:cSldViewPr>
      <p:cViewPr varScale="1">
        <p:scale>
          <a:sx n="38" d="100"/>
          <a:sy n="38" d="100"/>
        </p:scale>
        <p:origin x="-1132" y="-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s-MY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B5B23-096A-40A3-96DB-0B085F75688A}" type="datetimeFigureOut">
              <a:rPr lang="ms-MY" smtClean="0"/>
              <a:t>21/08/2018</a:t>
            </a:fld>
            <a:endParaRPr lang="ms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Prepared by Dr Teh Su Yean, PPSM@USM</a:t>
            </a:r>
            <a:endParaRPr lang="ms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038A53-2CB1-498A-BC42-775DB13BCF44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106135858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s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B3C90-C672-42D0-8BC3-43CB09FC6805}" type="datetimeFigureOut">
              <a:rPr lang="ms-MY" smtClean="0"/>
              <a:t>21/08/2018</a:t>
            </a:fld>
            <a:endParaRPr lang="ms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s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s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Prepared by Dr Teh Su Yean, PPSM@USM</a:t>
            </a:r>
            <a:endParaRPr lang="ms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D3456-0DF7-4315-8A3D-29903C5E4AD8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35890101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D3456-0DF7-4315-8A3D-29903C5E4AD8}" type="slidenum">
              <a:rPr lang="ms-MY" smtClean="0"/>
              <a:t>1</a:t>
            </a:fld>
            <a:endParaRPr lang="ms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40652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CC9534-84F5-48EF-AAD2-4521B77BC04C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F32F3D-4F48-4D38-B9A8-375AFF5A95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23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7008C-D53C-4D39-90DB-5EE29ACA5480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49D6-257D-4605-94FE-DE1194C85F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77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7581F0-E2D3-4D25-80FD-6587460EBB6B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40142-FF1F-4405-B263-C75A8C9DB2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1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1DA33-81F3-40A1-A1D3-0BDD228F7667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DE30D-90FC-4E17-85D6-9419FF9074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6E300-0ED3-4210-9C43-28D777468C44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18CDD6-0216-454F-B5C6-8B7F9B723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46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4A713B-959B-4559-9767-3C005AFCD88B}" type="datetime1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D66EA-9566-4F50-9A0E-3DC0B46F7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78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2D541E-37B7-4DFC-B1E6-99838F3E742C}" type="datetime1">
              <a:rPr lang="en-US" smtClean="0"/>
              <a:t>8/21/2018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36BF6-06C3-4900-9D0C-F30696B04B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4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47F85-6D07-41CC-8567-C5B81E059B58}" type="datetime1">
              <a:rPr lang="en-US" smtClean="0"/>
              <a:t>8/21/2018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721F0-2494-497C-8A31-EA7FC8BB2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8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91503-9CC4-4E66-8B91-9C3F69473F98}" type="datetime1">
              <a:rPr lang="en-US" smtClean="0"/>
              <a:t>8/21/2018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6A6F53-F6B8-456E-92C5-F4D8FE4FC2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83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691B8-0EEF-4B96-8F04-F45E78C8B828}" type="datetime1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182E1B-9668-4BAC-A56B-B7FC6F2B6A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9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C8EC9-E8BD-4B85-8B72-C507DE57CD97}" type="datetime1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C02D3-1683-49B6-8198-C1425B9130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44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9E0E8C1-6154-4F81-92F4-60FE4FDCB4C9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782F4F3-A94D-45BB-927C-3D47A5F7C5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hyperlink" Target="https://creativecommons.org/licenses/by-nc-nd/4.0/" TargetMode="External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jpe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11" Type="http://schemas.openxmlformats.org/officeDocument/2006/relationships/image" Target="../media/image7.png"/><Relationship Id="rId5" Type="http://schemas.openxmlformats.org/officeDocument/2006/relationships/image" Target="../media/image3.jpeg"/><Relationship Id="rId10" Type="http://schemas.openxmlformats.org/officeDocument/2006/relationships/image" Target="../media/image1.png"/><Relationship Id="rId4" Type="http://schemas.openxmlformats.org/officeDocument/2006/relationships/image" Target="../media/image2.jpe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13.jpeg"/><Relationship Id="rId10" Type="http://schemas.openxmlformats.org/officeDocument/2006/relationships/image" Target="../media/image28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12.jpeg"/><Relationship Id="rId7" Type="http://schemas.openxmlformats.org/officeDocument/2006/relationships/image" Target="../media/image36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.jpeg"/><Relationship Id="rId7" Type="http://schemas.openxmlformats.org/officeDocument/2006/relationships/image" Target="../media/image42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.jpeg"/><Relationship Id="rId7" Type="http://schemas.openxmlformats.org/officeDocument/2006/relationships/image" Target="../media/image42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eg"/><Relationship Id="rId4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2.jpeg"/><Relationship Id="rId7" Type="http://schemas.openxmlformats.org/officeDocument/2006/relationships/image" Target="../media/image5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3.jpeg"/><Relationship Id="rId9" Type="http://schemas.openxmlformats.org/officeDocument/2006/relationships/image" Target="../media/image5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jpeg"/><Relationship Id="rId4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jpeg"/><Relationship Id="rId7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10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1.jpeg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4.wmf"/><Relationship Id="rId5" Type="http://schemas.openxmlformats.org/officeDocument/2006/relationships/image" Target="../media/image13.jpe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12.jpeg"/><Relationship Id="rId9" Type="http://schemas.openxmlformats.org/officeDocument/2006/relationships/image" Target="../media/image2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fauzisukiman\Desktop\template pp USM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5652" y="404881"/>
            <a:ext cx="3213743" cy="1006475"/>
          </a:xfrm>
          <a:prstGeom prst="rect">
            <a:avLst/>
          </a:prstGeom>
          <a:noFill/>
        </p:spPr>
      </p:pic>
      <p:pic>
        <p:nvPicPr>
          <p:cNvPr id="1026" name="Picture 2" descr="C:\Users\fauzisukiman\Desktop\template pp USM\purpl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828800"/>
            <a:ext cx="9144000" cy="502920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Line.jpg"/>
          <p:cNvPicPr>
            <a:picLocks noChangeAspect="1" noChangeArrowheads="1"/>
          </p:cNvPicPr>
          <p:nvPr/>
        </p:nvPicPr>
        <p:blipFill>
          <a:blip r:embed="rId6" cstate="print"/>
          <a:srcRect l="833" t="10988"/>
          <a:stretch>
            <a:fillRect/>
          </a:stretch>
        </p:blipFill>
        <p:spPr bwMode="auto">
          <a:xfrm>
            <a:off x="0" y="1444488"/>
            <a:ext cx="9144000" cy="357808"/>
          </a:xfrm>
          <a:prstGeom prst="rect">
            <a:avLst/>
          </a:prstGeom>
          <a:noFill/>
        </p:spPr>
      </p:pic>
      <p:pic>
        <p:nvPicPr>
          <p:cNvPr id="1030" name="Picture 6" descr="C:\Users\fauzisukiman\Desktop\template pp USM\line kebawah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39688" y="1981200"/>
            <a:ext cx="1509995" cy="4495800"/>
          </a:xfrm>
          <a:prstGeom prst="rect">
            <a:avLst/>
          </a:prstGeom>
          <a:noFill/>
        </p:spPr>
      </p:pic>
      <p:pic>
        <p:nvPicPr>
          <p:cNvPr id="7" name="Picture 5" descr="C:\Users\fauzisukiman\Desktop\template pp USM\Bucu petak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74379" y="4876800"/>
            <a:ext cx="2569621" cy="1981201"/>
          </a:xfrm>
          <a:prstGeom prst="rect">
            <a:avLst/>
          </a:prstGeom>
          <a:noFill/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524000" y="2130425"/>
            <a:ext cx="6934200" cy="1470025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Eutrophication (Algae) Model</a:t>
            </a:r>
            <a:endParaRPr lang="en-US" sz="6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/>
        </p:nvGraphicFramePr>
        <p:xfrm>
          <a:off x="7223125" y="15875"/>
          <a:ext cx="1905000" cy="128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9" imgW="4361905" imgH="2933333" progId="Paint.Picture">
                  <p:embed/>
                </p:oleObj>
              </mc:Choice>
              <mc:Fallback>
                <p:oleObj name="Bitmap Image" r:id="rId9" imgW="4361905" imgH="293333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25" y="15875"/>
                        <a:ext cx="1905000" cy="1281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38" y="15875"/>
            <a:ext cx="1884362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0"/>
            <a:ext cx="196532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1" y="6386946"/>
            <a:ext cx="1140542" cy="40178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itle 4"/>
          <p:cNvSpPr>
            <a:spLocks noGrp="1"/>
          </p:cNvSpPr>
          <p:nvPr>
            <p:ph type="title" idx="4294967295"/>
          </p:nvPr>
        </p:nvSpPr>
        <p:spPr>
          <a:xfrm>
            <a:off x="1371600" y="76200"/>
            <a:ext cx="6705600" cy="1143000"/>
          </a:xfrm>
        </p:spPr>
        <p:txBody>
          <a:bodyPr/>
          <a:lstStyle/>
          <a:p>
            <a:r>
              <a:rPr lang="en-US" sz="4000" b="1" smtClean="0">
                <a:solidFill>
                  <a:schemeClr val="bg1"/>
                </a:solidFill>
              </a:rPr>
              <a:t>Aerator effect on DO levels in Tasik Harapan</a:t>
            </a:r>
          </a:p>
        </p:txBody>
      </p:sp>
      <p:pic>
        <p:nvPicPr>
          <p:cNvPr id="12294" name="Chart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5" t="-4208" r="-2435" b="-2678"/>
          <a:stretch>
            <a:fillRect/>
          </a:stretch>
        </p:blipFill>
        <p:spPr bwMode="auto">
          <a:xfrm>
            <a:off x="1524000" y="1676400"/>
            <a:ext cx="73533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0" name="Title 4"/>
          <p:cNvSpPr>
            <a:spLocks noGrp="1"/>
          </p:cNvSpPr>
          <p:nvPr>
            <p:ph type="title" idx="4294967295"/>
          </p:nvPr>
        </p:nvSpPr>
        <p:spPr>
          <a:xfrm>
            <a:off x="1371600" y="76200"/>
            <a:ext cx="6705600" cy="1143000"/>
          </a:xfrm>
        </p:spPr>
        <p:txBody>
          <a:bodyPr/>
          <a:lstStyle/>
          <a:p>
            <a:r>
              <a:rPr lang="en-US" b="1" smtClean="0">
                <a:solidFill>
                  <a:schemeClr val="bg1"/>
                </a:solidFill>
              </a:rPr>
              <a:t>Finite Element</a:t>
            </a:r>
          </a:p>
        </p:txBody>
      </p:sp>
      <p:pic>
        <p:nvPicPr>
          <p:cNvPr id="3081" name="Picture 4" descr="톘Ҷ토Ҷİ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5400"/>
            <a:ext cx="48085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074" name="Object 1"/>
          <p:cNvGraphicFramePr>
            <a:graphicFrameLocks noChangeAspect="1"/>
          </p:cNvGraphicFramePr>
          <p:nvPr/>
        </p:nvGraphicFramePr>
        <p:xfrm>
          <a:off x="1600200" y="3200400"/>
          <a:ext cx="608330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Equation" r:id="rId7" imgW="1943100" imgH="279400" progId="Equation.DSMT4">
                  <p:embed/>
                </p:oleObj>
              </mc:Choice>
              <mc:Fallback>
                <p:oleObj name="Equation" r:id="rId7" imgW="1943100" imgH="279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200400"/>
                        <a:ext cx="6083300" cy="865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1676400" y="4191000"/>
          <a:ext cx="4443413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Equation" r:id="rId9" imgW="1422400" imgH="279400" progId="Equation.DSMT4">
                  <p:embed/>
                </p:oleObj>
              </mc:Choice>
              <mc:Fallback>
                <p:oleObj name="Equation" r:id="rId9" imgW="1422400" imgH="279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191000"/>
                        <a:ext cx="4443413" cy="865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076" name="Object 5"/>
          <p:cNvGraphicFramePr>
            <a:graphicFrameLocks noChangeAspect="1"/>
          </p:cNvGraphicFramePr>
          <p:nvPr/>
        </p:nvGraphicFramePr>
        <p:xfrm>
          <a:off x="1600200" y="5257800"/>
          <a:ext cx="65595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Equation" r:id="rId11" imgW="2094591" imgH="215806" progId="Equation.DSMT4">
                  <p:embed/>
                </p:oleObj>
              </mc:Choice>
              <mc:Fallback>
                <p:oleObj name="Equation" r:id="rId11" imgW="2094591" imgH="215806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257800"/>
                        <a:ext cx="655955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itle 4"/>
          <p:cNvSpPr>
            <a:spLocks noGrp="1"/>
          </p:cNvSpPr>
          <p:nvPr>
            <p:ph type="title" idx="4294967295"/>
          </p:nvPr>
        </p:nvSpPr>
        <p:spPr>
          <a:xfrm>
            <a:off x="1371600" y="76200"/>
            <a:ext cx="6705600" cy="1143000"/>
          </a:xfrm>
        </p:spPr>
        <p:txBody>
          <a:bodyPr/>
          <a:lstStyle/>
          <a:p>
            <a:r>
              <a:rPr lang="en-US" b="1" smtClean="0">
                <a:solidFill>
                  <a:schemeClr val="bg1"/>
                </a:solidFill>
              </a:rPr>
              <a:t>Mechanical Aerator</a:t>
            </a:r>
          </a:p>
        </p:txBody>
      </p:sp>
      <p:pic>
        <p:nvPicPr>
          <p:cNvPr id="13318" name="Picture 1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19200"/>
            <a:ext cx="4572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2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886200"/>
            <a:ext cx="48006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TextBox 7"/>
          <p:cNvSpPr txBox="1">
            <a:spLocks noChangeArrowheads="1"/>
          </p:cNvSpPr>
          <p:nvPr/>
        </p:nvSpPr>
        <p:spPr bwMode="auto">
          <a:xfrm>
            <a:off x="6629400" y="2362200"/>
            <a:ext cx="2057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2400"/>
              <a:t>One aerator</a:t>
            </a:r>
          </a:p>
        </p:txBody>
      </p:sp>
      <p:sp>
        <p:nvSpPr>
          <p:cNvPr id="13321" name="TextBox 8"/>
          <p:cNvSpPr txBox="1">
            <a:spLocks noChangeArrowheads="1"/>
          </p:cNvSpPr>
          <p:nvPr/>
        </p:nvSpPr>
        <p:spPr bwMode="auto">
          <a:xfrm>
            <a:off x="1905000" y="5181600"/>
            <a:ext cx="2209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Four aerators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038600" y="54102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019800" y="2590800"/>
            <a:ext cx="762000" cy="0"/>
          </a:xfrm>
          <a:prstGeom prst="straightConnector1">
            <a:avLst/>
          </a:prstGeom>
          <a:ln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itle 4"/>
          <p:cNvSpPr>
            <a:spLocks noGrp="1"/>
          </p:cNvSpPr>
          <p:nvPr>
            <p:ph type="title" idx="4294967295"/>
          </p:nvPr>
        </p:nvSpPr>
        <p:spPr>
          <a:xfrm>
            <a:off x="1371600" y="76200"/>
            <a:ext cx="7010400" cy="1143000"/>
          </a:xfrm>
        </p:spPr>
        <p:txBody>
          <a:bodyPr/>
          <a:lstStyle/>
          <a:p>
            <a:r>
              <a:rPr lang="en-US" sz="4000" b="1" smtClean="0">
                <a:solidFill>
                  <a:schemeClr val="bg1"/>
                </a:solidFill>
              </a:rPr>
              <a:t>TH Measured Do </a:t>
            </a:r>
          </a:p>
        </p:txBody>
      </p:sp>
      <p:pic>
        <p:nvPicPr>
          <p:cNvPr id="1434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284663"/>
            <a:ext cx="4267200" cy="2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143000"/>
            <a:ext cx="34734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0"/>
            <a:ext cx="37211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0" y="2819400"/>
            <a:ext cx="39687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2"/>
          <p:cNvPicPr>
            <a:picLocks noChangeAspect="1" noChangeArrowheads="1"/>
          </p:cNvPicPr>
          <p:nvPr/>
        </p:nvPicPr>
        <p:blipFill>
          <a:blip r:embed="rId8" cstate="print">
            <a:lum contrast="-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3249613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itle 4"/>
          <p:cNvSpPr>
            <a:spLocks noGrp="1"/>
          </p:cNvSpPr>
          <p:nvPr>
            <p:ph type="title" idx="4294967295"/>
          </p:nvPr>
        </p:nvSpPr>
        <p:spPr>
          <a:xfrm>
            <a:off x="1371600" y="76200"/>
            <a:ext cx="7010400" cy="1143000"/>
          </a:xfrm>
        </p:spPr>
        <p:txBody>
          <a:bodyPr/>
          <a:lstStyle/>
          <a:p>
            <a:r>
              <a:rPr lang="en-US" sz="4000" b="1" smtClean="0">
                <a:solidFill>
                  <a:schemeClr val="bg1"/>
                </a:solidFill>
              </a:rPr>
              <a:t>Refined photosynthesis model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676400" y="2057400"/>
          <a:ext cx="7086600" cy="1920875"/>
        </p:xfrm>
        <a:graphic>
          <a:graphicData uri="http://schemas.openxmlformats.org/drawingml/2006/table">
            <a:tbl>
              <a:tblPr/>
              <a:tblGrid>
                <a:gridCol w="1780643"/>
                <a:gridCol w="1326489"/>
                <a:gridCol w="1326489"/>
                <a:gridCol w="1326489"/>
                <a:gridCol w="1326489"/>
              </a:tblGrid>
              <a:tr h="274411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Arial Unicode MS"/>
                          <a:cs typeface="Times New Roman"/>
                        </a:rPr>
                        <a:t>Day</a:t>
                      </a:r>
                      <a:endParaRPr lang="en-US" sz="1800" dirty="0">
                        <a:latin typeface="Arial"/>
                        <a:ea typeface="Arial Unicode MS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SimSun"/>
                          <a:cs typeface="Times New Roman"/>
                        </a:rPr>
                        <a:t>Experiment 1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Experiment 2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4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SimSun"/>
                          <a:cs typeface="Times New Roman"/>
                        </a:rPr>
                        <a:t>R</a:t>
                      </a:r>
                      <a:r>
                        <a:rPr lang="en-US" sz="1800" baseline="-25000" dirty="0"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endParaRPr lang="en-US" sz="18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R</a:t>
                      </a:r>
                      <a:r>
                        <a:rPr lang="en-US" sz="1800" baseline="3000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  <a:endParaRPr lang="en-US" sz="18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R</a:t>
                      </a:r>
                      <a:r>
                        <a:rPr lang="en-US" sz="1800" baseline="-25000"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endParaRPr lang="en-US" sz="18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R</a:t>
                      </a:r>
                      <a:r>
                        <a:rPr lang="en-US" sz="1800" baseline="3000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  <a:endParaRPr lang="en-US" sz="18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4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1  (26/11/04)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1.6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0.716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1.4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0.879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44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2  (28/11/04)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3.6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0.986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3.4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0.987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4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3  (30/11/04)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3.9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0.991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3.8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0.979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4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SimSun"/>
                          <a:cs typeface="Times New Roman"/>
                        </a:rPr>
                        <a:t>4  (04/12/04)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4.7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0.996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4.1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0.987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4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5  (05/12/04)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5.6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0.959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SimSun"/>
                          <a:cs typeface="Times New Roman"/>
                        </a:rPr>
                        <a:t>4.8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SimSun"/>
                          <a:cs typeface="Times New Roman"/>
                        </a:rPr>
                        <a:t>0.969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676400" y="4800600"/>
          <a:ext cx="7086600" cy="1143000"/>
        </p:xfrm>
        <a:graphic>
          <a:graphicData uri="http://schemas.openxmlformats.org/drawingml/2006/table">
            <a:tbl>
              <a:tblPr/>
              <a:tblGrid>
                <a:gridCol w="1179851"/>
                <a:gridCol w="1181350"/>
                <a:gridCol w="1181350"/>
                <a:gridCol w="1181350"/>
                <a:gridCol w="1181350"/>
                <a:gridCol w="1181350"/>
              </a:tblGrid>
              <a:tr h="28575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SimSun"/>
                          <a:cs typeface="Times New Roman"/>
                        </a:rPr>
                        <a:t>Experiment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SimSun"/>
                          <a:cs typeface="Times New Roman"/>
                        </a:rPr>
                        <a:t>Date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57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Arial Unicode MS"/>
                          <a:cs typeface="Times New Roman"/>
                        </a:rPr>
                        <a:t>26 Nov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Arial Unicode MS"/>
                          <a:cs typeface="Times New Roman"/>
                        </a:rPr>
                        <a:t>28 Nov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Arial Unicode MS"/>
                          <a:cs typeface="Times New Roman"/>
                        </a:rPr>
                        <a:t>30 Nov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Arial Unicode MS"/>
                          <a:cs typeface="Times New Roman"/>
                        </a:rPr>
                        <a:t>4 Dec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Arial Unicode MS"/>
                          <a:cs typeface="Times New Roman"/>
                        </a:rPr>
                        <a:t>5 Dec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</a:rPr>
                        <a:t>4.3</a:t>
                      </a:r>
                      <a:endParaRPr lang="en-US" sz="1800">
                        <a:latin typeface="Arial"/>
                        <a:ea typeface="Arial Unicode MS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6.2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4.4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3.3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3.7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5.2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7.0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4.4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3.3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SimSun"/>
                          <a:cs typeface="Times New Roman"/>
                        </a:rPr>
                        <a:t>4.3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427" name="Rectangle 8"/>
          <p:cNvSpPr>
            <a:spLocks noChangeArrowheads="1"/>
          </p:cNvSpPr>
          <p:nvPr/>
        </p:nvSpPr>
        <p:spPr bwMode="auto">
          <a:xfrm>
            <a:off x="1447800" y="1447800"/>
            <a:ext cx="7620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Table 3  Respiration rates R</a:t>
            </a:r>
            <a:r>
              <a:rPr lang="en-US" baseline="-25000"/>
              <a:t>e</a:t>
            </a:r>
            <a:r>
              <a:rPr lang="en-US"/>
              <a:t> (mg/L/d) estimated using linear regression</a:t>
            </a:r>
          </a:p>
        </p:txBody>
      </p:sp>
      <p:sp>
        <p:nvSpPr>
          <p:cNvPr id="15428" name="Rectangle 10"/>
          <p:cNvSpPr>
            <a:spLocks noChangeArrowheads="1"/>
          </p:cNvSpPr>
          <p:nvPr/>
        </p:nvSpPr>
        <p:spPr bwMode="auto">
          <a:xfrm>
            <a:off x="1295400" y="4343400"/>
            <a:ext cx="7620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Table 4  Reaeration rates </a:t>
            </a:r>
            <a:r>
              <a:rPr lang="en-US" i="1">
                <a:sym typeface="Symbol" pitchFamily="18" charset="2"/>
              </a:rPr>
              <a:t></a:t>
            </a:r>
            <a:r>
              <a:rPr lang="en-US"/>
              <a:t> d</a:t>
            </a:r>
            <a:r>
              <a:rPr lang="en-US" baseline="30000"/>
              <a:t>-1 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itle 4"/>
          <p:cNvSpPr>
            <a:spLocks noGrp="1"/>
          </p:cNvSpPr>
          <p:nvPr>
            <p:ph type="title" idx="4294967295"/>
          </p:nvPr>
        </p:nvSpPr>
        <p:spPr>
          <a:xfrm>
            <a:off x="1371600" y="76200"/>
            <a:ext cx="7010400" cy="1143000"/>
          </a:xfrm>
        </p:spPr>
        <p:txBody>
          <a:bodyPr/>
          <a:lstStyle/>
          <a:p>
            <a:r>
              <a:rPr lang="en-US" sz="4000" b="1" smtClean="0">
                <a:solidFill>
                  <a:schemeClr val="bg1"/>
                </a:solidFill>
              </a:rPr>
              <a:t>Refined photosynthesis model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752600" y="2514600"/>
          <a:ext cx="7086600" cy="1920875"/>
        </p:xfrm>
        <a:graphic>
          <a:graphicData uri="http://schemas.openxmlformats.org/drawingml/2006/table">
            <a:tbl>
              <a:tblPr/>
              <a:tblGrid>
                <a:gridCol w="1102023"/>
                <a:gridCol w="997429"/>
                <a:gridCol w="997429"/>
                <a:gridCol w="997429"/>
                <a:gridCol w="997429"/>
                <a:gridCol w="997429"/>
                <a:gridCol w="997429"/>
              </a:tblGrid>
              <a:tr h="274411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</a:rPr>
                        <a:t>Day</a:t>
                      </a:r>
                      <a:endParaRPr lang="en-US" sz="1800" dirty="0">
                        <a:latin typeface="Arial"/>
                        <a:ea typeface="Arial Unicode MS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Tank 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SimSun"/>
                          <a:cs typeface="Times New Roman"/>
                        </a:rPr>
                        <a:t>Tank 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Tasik Harapan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4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>
                          <a:latin typeface="Times New Roman"/>
                          <a:ea typeface="SimSun"/>
                          <a:cs typeface="Times New Roman"/>
                          <a:sym typeface="Symbol"/>
                        </a:rPr>
                        <a:t></a:t>
                      </a:r>
                      <a:r>
                        <a:rPr lang="en-US" sz="1800" i="1" baseline="-2500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US" sz="18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>
                          <a:latin typeface="Times New Roman"/>
                          <a:ea typeface="SimSun"/>
                          <a:cs typeface="Times New Roman"/>
                          <a:sym typeface="Symbol"/>
                        </a:rPr>
                        <a:t></a:t>
                      </a:r>
                      <a:r>
                        <a:rPr lang="en-US" sz="1800" i="1" baseline="-2500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  <a:endParaRPr lang="en-US" sz="18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>
                          <a:latin typeface="Times New Roman"/>
                          <a:ea typeface="SimSun"/>
                          <a:cs typeface="Times New Roman"/>
                          <a:sym typeface="Symbol"/>
                        </a:rPr>
                        <a:t></a:t>
                      </a:r>
                      <a:r>
                        <a:rPr lang="en-US" sz="1800" i="1" baseline="-25000">
                          <a:latin typeface="Times New Roman"/>
                          <a:ea typeface="SimSun"/>
                          <a:cs typeface="Times New Roman"/>
                        </a:rPr>
                        <a:t>TH</a:t>
                      </a:r>
                      <a:endParaRPr lang="en-US" sz="18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4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43.7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0.85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43.4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0.83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33.5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0.97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44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47.1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0.87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44.0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0.89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25.5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0.92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4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37.7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0.94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37.7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0.95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27.0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0.95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4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48.1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0.92 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50.1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0.94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43.3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0.95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4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50.7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SimSun"/>
                          <a:cs typeface="Times New Roman"/>
                        </a:rPr>
                        <a:t>0.93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51.6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0.93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SimSun"/>
                          <a:cs typeface="Times New Roman"/>
                        </a:rPr>
                        <a:t>34.4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SimSun"/>
                          <a:cs typeface="Times New Roman"/>
                        </a:rPr>
                        <a:t>0.94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440" name="Rectangle 8"/>
          <p:cNvSpPr>
            <a:spLocks noChangeArrowheads="1"/>
          </p:cNvSpPr>
          <p:nvPr/>
        </p:nvSpPr>
        <p:spPr bwMode="auto">
          <a:xfrm>
            <a:off x="1676400" y="1600200"/>
            <a:ext cx="7162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Table 5  Photosynthesis rate </a:t>
            </a:r>
            <a:r>
              <a:rPr lang="en-US" i="1">
                <a:sym typeface="Symbol" pitchFamily="18" charset="2"/>
              </a:rPr>
              <a:t></a:t>
            </a:r>
            <a:r>
              <a:rPr lang="en-US" i="1"/>
              <a:t> </a:t>
            </a:r>
            <a:r>
              <a:rPr lang="en-US"/>
              <a:t>mg/L/d in lake and bottles estimated using curve regression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Title 4"/>
          <p:cNvSpPr>
            <a:spLocks noGrp="1"/>
          </p:cNvSpPr>
          <p:nvPr>
            <p:ph type="title" idx="4294967295"/>
          </p:nvPr>
        </p:nvSpPr>
        <p:spPr>
          <a:xfrm>
            <a:off x="1371600" y="76200"/>
            <a:ext cx="7086600" cy="1143000"/>
          </a:xfrm>
        </p:spPr>
        <p:txBody>
          <a:bodyPr/>
          <a:lstStyle/>
          <a:p>
            <a:r>
              <a:rPr lang="en-US" sz="4000" b="1" smtClean="0">
                <a:solidFill>
                  <a:schemeClr val="bg1"/>
                </a:solidFill>
              </a:rPr>
              <a:t>USEPA Reaeration </a:t>
            </a:r>
            <a:r>
              <a:rPr lang="en-US" sz="4000" b="1" smtClean="0">
                <a:solidFill>
                  <a:schemeClr val="bg1"/>
                </a:solidFill>
                <a:sym typeface="Symbol" pitchFamily="18" charset="2"/>
              </a:rPr>
              <a:t> Estimation</a:t>
            </a:r>
            <a:endParaRPr lang="en-US" sz="4000" b="1" smtClean="0">
              <a:solidFill>
                <a:schemeClr val="bg1"/>
              </a:solidFill>
            </a:endParaRPr>
          </a:p>
        </p:txBody>
      </p:sp>
      <p:pic>
        <p:nvPicPr>
          <p:cNvPr id="17414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33500"/>
            <a:ext cx="441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itle 4"/>
          <p:cNvSpPr>
            <a:spLocks noGrp="1"/>
          </p:cNvSpPr>
          <p:nvPr>
            <p:ph type="title" idx="4294967295"/>
          </p:nvPr>
        </p:nvSpPr>
        <p:spPr>
          <a:xfrm>
            <a:off x="1371600" y="76200"/>
            <a:ext cx="7086600" cy="1143000"/>
          </a:xfrm>
        </p:spPr>
        <p:txBody>
          <a:bodyPr/>
          <a:lstStyle/>
          <a:p>
            <a:r>
              <a:rPr lang="en-US" sz="4000" b="1" smtClean="0">
                <a:solidFill>
                  <a:schemeClr val="bg1"/>
                </a:solidFill>
              </a:rPr>
              <a:t>Delta Method </a:t>
            </a:r>
            <a:r>
              <a:rPr lang="en-US" sz="4000" b="1" smtClean="0">
                <a:solidFill>
                  <a:schemeClr val="bg1"/>
                </a:solidFill>
                <a:sym typeface="Symbol" pitchFamily="18" charset="2"/>
              </a:rPr>
              <a:t> Estimation</a:t>
            </a:r>
            <a:endParaRPr lang="en-US" sz="4000" b="1" smtClean="0">
              <a:solidFill>
                <a:schemeClr val="bg1"/>
              </a:solidFill>
            </a:endParaRPr>
          </a:p>
        </p:txBody>
      </p:sp>
      <p:pic>
        <p:nvPicPr>
          <p:cNvPr id="184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11338"/>
            <a:ext cx="6858000" cy="504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838200" y="1295400"/>
            <a:ext cx="7924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Estimation of </a:t>
            </a:r>
            <a:r>
              <a:rPr lang="en-US">
                <a:sym typeface="Symbol" pitchFamily="18" charset="2"/>
              </a:rPr>
              <a:t></a:t>
            </a:r>
            <a:r>
              <a:rPr lang="en-US"/>
              <a:t> using (i) Delta Method (ii) time of DO peak, </a:t>
            </a:r>
            <a:r>
              <a:rPr lang="en-US">
                <a:sym typeface="Symbol" pitchFamily="18" charset="2"/>
              </a:rPr>
              <a:t></a:t>
            </a:r>
            <a:r>
              <a:rPr lang="en-US"/>
              <a:t> = tan</a:t>
            </a:r>
            <a:r>
              <a:rPr lang="en-US" baseline="30000"/>
              <a:t>-1</a:t>
            </a:r>
            <a:r>
              <a:rPr lang="en-US"/>
              <a:t> (</a:t>
            </a:r>
            <a:r>
              <a:rPr lang="en-US" i="1">
                <a:sym typeface="Symbol" pitchFamily="18" charset="2"/>
              </a:rPr>
              <a:t></a:t>
            </a:r>
            <a:r>
              <a:rPr lang="en-US"/>
              <a:t>/</a:t>
            </a:r>
            <a:r>
              <a:rPr lang="en-US" i="1">
                <a:sym typeface="Symbol" pitchFamily="18" charset="2"/>
              </a:rPr>
              <a:t></a:t>
            </a:r>
            <a:r>
              <a:rPr lang="en-US"/>
              <a:t>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19200"/>
            <a:ext cx="3733800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itle 4"/>
          <p:cNvSpPr>
            <a:spLocks noGrp="1"/>
          </p:cNvSpPr>
          <p:nvPr>
            <p:ph type="title" idx="4294967295"/>
          </p:nvPr>
        </p:nvSpPr>
        <p:spPr>
          <a:xfrm>
            <a:off x="1371600" y="76200"/>
            <a:ext cx="6705600" cy="1143000"/>
          </a:xfrm>
        </p:spPr>
        <p:txBody>
          <a:bodyPr/>
          <a:lstStyle/>
          <a:p>
            <a:r>
              <a:rPr lang="en-US" sz="4000" b="1" smtClean="0">
                <a:solidFill>
                  <a:schemeClr val="bg1"/>
                </a:solidFill>
              </a:rPr>
              <a:t>Role of Mudball &amp; EM Solution</a:t>
            </a:r>
          </a:p>
        </p:txBody>
      </p:sp>
      <p:pic>
        <p:nvPicPr>
          <p:cNvPr id="19463" name="Picture 2" descr="http://starstorage.blob.core.windows.net/archives/2009/8/21/north/MUDBALL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45720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4" descr="http://farm3.static.flickr.com/2623/4198357523_c4beca95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048000"/>
            <a:ext cx="27686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981450"/>
            <a:ext cx="371475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017963"/>
            <a:ext cx="3733800" cy="284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19200"/>
            <a:ext cx="3733800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Title 4"/>
          <p:cNvSpPr>
            <a:spLocks noGrp="1"/>
          </p:cNvSpPr>
          <p:nvPr>
            <p:ph type="title" idx="4294967295"/>
          </p:nvPr>
        </p:nvSpPr>
        <p:spPr>
          <a:xfrm>
            <a:off x="1371600" y="76200"/>
            <a:ext cx="6705600" cy="1143000"/>
          </a:xfrm>
        </p:spPr>
        <p:txBody>
          <a:bodyPr/>
          <a:lstStyle/>
          <a:p>
            <a:r>
              <a:rPr lang="en-US" sz="4000" b="1" smtClean="0">
                <a:solidFill>
                  <a:schemeClr val="bg1"/>
                </a:solidFill>
              </a:rPr>
              <a:t>Role of Mudball &amp; EM Solution</a:t>
            </a:r>
          </a:p>
        </p:txBody>
      </p:sp>
      <p:pic>
        <p:nvPicPr>
          <p:cNvPr id="20487" name="Picture 2" descr="http://starstorage.blob.core.windows.net/archives/2009/8/21/north/MUDBALL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45720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4" descr="http://farm3.static.flickr.com/2623/4198357523_c4beca95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048000"/>
            <a:ext cx="27686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981450"/>
            <a:ext cx="371475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017963"/>
            <a:ext cx="3733800" cy="284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Multiply 11"/>
          <p:cNvSpPr/>
          <p:nvPr/>
        </p:nvSpPr>
        <p:spPr>
          <a:xfrm>
            <a:off x="-1600200" y="-1160463"/>
            <a:ext cx="12420600" cy="9906001"/>
          </a:xfrm>
          <a:prstGeom prst="mathMultiply">
            <a:avLst>
              <a:gd name="adj1" fmla="val 774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838200" y="2528888"/>
            <a:ext cx="7772400" cy="2678112"/>
          </a:xfrm>
          <a:prstGeom prst="rect">
            <a:avLst/>
          </a:prstGeom>
          <a:solidFill>
            <a:schemeClr val="bg1">
              <a:alpha val="38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18900000" algn="bl" rotWithShape="0">
              <a:schemeClr val="bg1">
                <a:alpha val="40000"/>
              </a:schemeClr>
            </a:outerShdw>
          </a:effectLst>
        </p:spPr>
        <p:txBody>
          <a:bodyPr anchor="ctr">
            <a:spAutoFit/>
          </a:bodyPr>
          <a:lstStyle/>
          <a:p>
            <a:pPr marL="0" lvl="2" algn="ctr" eaLnBrk="0" hangingPunct="0">
              <a:tabLst>
                <a:tab pos="228600" algn="l"/>
              </a:tabLst>
              <a:defRPr/>
            </a:pPr>
            <a:r>
              <a:rPr lang="nl-NL" altLang="zh-CN" sz="3200" b="1" dirty="0">
                <a:latin typeface="+mn-lt"/>
                <a:cs typeface="Arial" pitchFamily="34" charset="0"/>
              </a:rPr>
              <a:t>Lurling, M., Tolman, Y. and van Oosterhout, F. (2010). </a:t>
            </a:r>
            <a:r>
              <a:rPr lang="en-US" altLang="zh-CN" sz="3200" b="1" i="1" dirty="0" err="1">
                <a:solidFill>
                  <a:srgbClr val="CC00CC"/>
                </a:solidFill>
                <a:latin typeface="+mn-lt"/>
                <a:cs typeface="Arial" pitchFamily="34" charset="0"/>
              </a:rPr>
              <a:t>Cyanobacteria</a:t>
            </a:r>
            <a:r>
              <a:rPr lang="en-US" altLang="zh-CN" sz="3200" b="1" i="1" dirty="0">
                <a:solidFill>
                  <a:srgbClr val="CC00CC"/>
                </a:solidFill>
                <a:latin typeface="+mn-lt"/>
                <a:cs typeface="Arial" pitchFamily="34" charset="0"/>
              </a:rPr>
              <a:t> blooms </a:t>
            </a:r>
            <a:r>
              <a:rPr lang="en-US" altLang="zh-CN" sz="4000" b="1" i="1" dirty="0">
                <a:solidFill>
                  <a:srgbClr val="FF0000"/>
                </a:solidFill>
                <a:latin typeface="+mn-lt"/>
                <a:cs typeface="Arial" pitchFamily="34" charset="0"/>
              </a:rPr>
              <a:t>cannot</a:t>
            </a:r>
            <a:r>
              <a:rPr lang="en-US" altLang="zh-CN" sz="3200" b="1" i="1" dirty="0">
                <a:solidFill>
                  <a:srgbClr val="CC00CC"/>
                </a:solidFill>
                <a:latin typeface="+mn-lt"/>
                <a:cs typeface="Arial" pitchFamily="34" charset="0"/>
              </a:rPr>
              <a:t> be controlled by Effective Microorganisms (EM®) from mud- or </a:t>
            </a:r>
            <a:r>
              <a:rPr lang="en-US" altLang="zh-CN" sz="3200" b="1" i="1" dirty="0" err="1">
                <a:solidFill>
                  <a:srgbClr val="CC00CC"/>
                </a:solidFill>
                <a:latin typeface="+mn-lt"/>
                <a:cs typeface="Arial" pitchFamily="34" charset="0"/>
              </a:rPr>
              <a:t>Bokashi</a:t>
            </a:r>
            <a:r>
              <a:rPr lang="en-US" altLang="zh-CN" sz="3200" b="1" i="1" dirty="0">
                <a:solidFill>
                  <a:srgbClr val="CC00CC"/>
                </a:solidFill>
                <a:latin typeface="+mn-lt"/>
                <a:cs typeface="Arial" pitchFamily="34" charset="0"/>
              </a:rPr>
              <a:t>-balls</a:t>
            </a:r>
            <a:r>
              <a:rPr lang="en-US" altLang="zh-CN" sz="3200" b="1" dirty="0">
                <a:latin typeface="+mn-lt"/>
                <a:cs typeface="Arial" pitchFamily="34" charset="0"/>
              </a:rPr>
              <a:t>. </a:t>
            </a:r>
            <a:r>
              <a:rPr lang="en-US" altLang="zh-CN" sz="3200" b="1" dirty="0" err="1">
                <a:latin typeface="+mn-lt"/>
                <a:cs typeface="Arial" pitchFamily="34" charset="0"/>
              </a:rPr>
              <a:t>Hydrobiologia</a:t>
            </a:r>
            <a:r>
              <a:rPr lang="en-US" altLang="zh-CN" sz="3200" b="1" dirty="0">
                <a:latin typeface="+mn-lt"/>
                <a:cs typeface="Arial" pitchFamily="34" charset="0"/>
              </a:rPr>
              <a:t> 646, 133–143.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528008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00200" y="2590800"/>
            <a:ext cx="39624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The aerator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itle 4"/>
          <p:cNvSpPr>
            <a:spLocks noGrp="1"/>
          </p:cNvSpPr>
          <p:nvPr>
            <p:ph type="title" idx="4294967295"/>
          </p:nvPr>
        </p:nvSpPr>
        <p:spPr>
          <a:xfrm>
            <a:off x="1371600" y="15875"/>
            <a:ext cx="7467600" cy="11430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chemeClr val="bg1"/>
                </a:solidFill>
              </a:rPr>
              <a:t>Role of Mudball &amp; EM Solution</a:t>
            </a:r>
          </a:p>
        </p:txBody>
      </p:sp>
      <p:sp>
        <p:nvSpPr>
          <p:cNvPr id="21510" name="Content Placeholder 2"/>
          <p:cNvSpPr txBox="1">
            <a:spLocks/>
          </p:cNvSpPr>
          <p:nvPr/>
        </p:nvSpPr>
        <p:spPr bwMode="auto">
          <a:xfrm>
            <a:off x="1050925" y="1371600"/>
            <a:ext cx="8093075" cy="429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An attempt has been made beginning August 2010 to use mudball and effective microorganism (EM);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In an effort to improve water quality in Tasik Harapan, with undocumented success (Asha et al., 2010);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We therefore attempted to verify the effectiveness of the EM solution method by comparing DO level in Tasik Harapan for the period November-December 2004 and the period December 2010-January 2011. </a:t>
            </a:r>
          </a:p>
        </p:txBody>
      </p:sp>
      <p:pic>
        <p:nvPicPr>
          <p:cNvPr id="21511" name="Picture 8" descr="untitled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38"/>
            <a:ext cx="129540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itle 4"/>
          <p:cNvSpPr>
            <a:spLocks noGrp="1"/>
          </p:cNvSpPr>
          <p:nvPr>
            <p:ph type="title" idx="4294967295"/>
          </p:nvPr>
        </p:nvSpPr>
        <p:spPr>
          <a:xfrm>
            <a:off x="1371600" y="76200"/>
            <a:ext cx="6705600" cy="1143000"/>
          </a:xfrm>
        </p:spPr>
        <p:txBody>
          <a:bodyPr/>
          <a:lstStyle/>
          <a:p>
            <a:r>
              <a:rPr lang="en-US" sz="4000" b="1" smtClean="0">
                <a:solidFill>
                  <a:schemeClr val="bg1"/>
                </a:solidFill>
              </a:rPr>
              <a:t>Three sampling sites </a:t>
            </a:r>
            <a:br>
              <a:rPr lang="en-US" sz="4000" b="1" smtClean="0">
                <a:solidFill>
                  <a:schemeClr val="bg1"/>
                </a:solidFill>
              </a:rPr>
            </a:br>
            <a:r>
              <a:rPr lang="en-US" sz="4000" b="1" smtClean="0">
                <a:solidFill>
                  <a:schemeClr val="bg1"/>
                </a:solidFill>
              </a:rPr>
              <a:t>at Tasik Harapan</a:t>
            </a:r>
          </a:p>
        </p:txBody>
      </p:sp>
      <p:pic>
        <p:nvPicPr>
          <p:cNvPr id="22534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95400"/>
            <a:ext cx="502920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itle 4"/>
          <p:cNvSpPr>
            <a:spLocks noGrp="1"/>
          </p:cNvSpPr>
          <p:nvPr>
            <p:ph type="title" idx="4294967295"/>
          </p:nvPr>
        </p:nvSpPr>
        <p:spPr>
          <a:xfrm>
            <a:off x="1371600" y="76200"/>
            <a:ext cx="6705600" cy="1143000"/>
          </a:xfrm>
        </p:spPr>
        <p:txBody>
          <a:bodyPr/>
          <a:lstStyle/>
          <a:p>
            <a:r>
              <a:rPr lang="en-US" sz="4000" b="1" smtClean="0">
                <a:solidFill>
                  <a:schemeClr val="bg1"/>
                </a:solidFill>
              </a:rPr>
              <a:t>Tasik Harapan Measured DO</a:t>
            </a:r>
            <a:br>
              <a:rPr lang="en-US" sz="4000" b="1" smtClean="0">
                <a:solidFill>
                  <a:schemeClr val="bg1"/>
                </a:solidFill>
              </a:rPr>
            </a:br>
            <a:r>
              <a:rPr lang="en-US" sz="4000" b="1" smtClean="0">
                <a:solidFill>
                  <a:srgbClr val="FFFF00"/>
                </a:solidFill>
              </a:rPr>
              <a:t>4-5 Dec 2004</a:t>
            </a:r>
          </a:p>
        </p:txBody>
      </p:sp>
      <p:pic>
        <p:nvPicPr>
          <p:cNvPr id="23558" name="Chart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8" t="-4597" r="-5200" b="-4022"/>
          <a:stretch>
            <a:fillRect/>
          </a:stretch>
        </p:blipFill>
        <p:spPr bwMode="auto">
          <a:xfrm>
            <a:off x="1447800" y="2209800"/>
            <a:ext cx="746760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1447800" y="1295400"/>
            <a:ext cx="7467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Over the diurnal cycle, surface DO varies from a low of around </a:t>
            </a:r>
          </a:p>
          <a:p>
            <a:r>
              <a:rPr lang="en-US" b="1">
                <a:solidFill>
                  <a:srgbClr val="FF0000"/>
                </a:solidFill>
              </a:rPr>
              <a:t>3.5 mg/L </a:t>
            </a:r>
            <a:r>
              <a:rPr lang="en-US"/>
              <a:t>in the early part of the morning (6:00 am) to a maximum of </a:t>
            </a:r>
          </a:p>
          <a:p>
            <a:r>
              <a:rPr lang="en-US" b="1">
                <a:solidFill>
                  <a:srgbClr val="FF0000"/>
                </a:solidFill>
              </a:rPr>
              <a:t>15 mg/L </a:t>
            </a:r>
            <a:r>
              <a:rPr lang="en-US"/>
              <a:t>in the late afternoon (5:00 pm) on </a:t>
            </a:r>
            <a:r>
              <a:rPr lang="en-US" b="1">
                <a:solidFill>
                  <a:srgbClr val="FF0000"/>
                </a:solidFill>
              </a:rPr>
              <a:t>4-5 December 2004</a:t>
            </a:r>
            <a:r>
              <a:rPr lang="en-US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itle 4"/>
          <p:cNvSpPr>
            <a:spLocks noGrp="1"/>
          </p:cNvSpPr>
          <p:nvPr>
            <p:ph type="title" idx="4294967295"/>
          </p:nvPr>
        </p:nvSpPr>
        <p:spPr>
          <a:xfrm>
            <a:off x="1371600" y="76200"/>
            <a:ext cx="6705600" cy="1143000"/>
          </a:xfrm>
        </p:spPr>
        <p:txBody>
          <a:bodyPr/>
          <a:lstStyle/>
          <a:p>
            <a:r>
              <a:rPr lang="en-US" sz="4000" b="1" smtClean="0">
                <a:solidFill>
                  <a:schemeClr val="bg1"/>
                </a:solidFill>
              </a:rPr>
              <a:t>Tasik Harapan Measured DO</a:t>
            </a:r>
            <a:br>
              <a:rPr lang="en-US" sz="4000" b="1" smtClean="0">
                <a:solidFill>
                  <a:schemeClr val="bg1"/>
                </a:solidFill>
              </a:rPr>
            </a:br>
            <a:r>
              <a:rPr lang="en-US" sz="4000" b="1" smtClean="0">
                <a:solidFill>
                  <a:srgbClr val="FFFF00"/>
                </a:solidFill>
              </a:rPr>
              <a:t>21-22 Dec 2010</a:t>
            </a:r>
          </a:p>
        </p:txBody>
      </p:sp>
      <p:pic>
        <p:nvPicPr>
          <p:cNvPr id="24582" name="Chart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6" t="-4527" r="-4500" b="-2547"/>
          <a:stretch>
            <a:fillRect/>
          </a:stretch>
        </p:blipFill>
        <p:spPr bwMode="auto">
          <a:xfrm>
            <a:off x="1524000" y="2362200"/>
            <a:ext cx="743426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1447800" y="1295400"/>
            <a:ext cx="7391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For the period four months after continuous EM release (</a:t>
            </a:r>
            <a:r>
              <a:rPr lang="en-US" b="1">
                <a:solidFill>
                  <a:srgbClr val="FF0000"/>
                </a:solidFill>
              </a:rPr>
              <a:t>Dec 2010 to Jan 2011</a:t>
            </a:r>
            <a:r>
              <a:rPr lang="en-US"/>
              <a:t>), the surface DO varies between a low of about </a:t>
            </a:r>
            <a:r>
              <a:rPr lang="en-US" b="1">
                <a:solidFill>
                  <a:srgbClr val="FF0000"/>
                </a:solidFill>
              </a:rPr>
              <a:t>4 mg/L </a:t>
            </a:r>
            <a:r>
              <a:rPr lang="en-US"/>
              <a:t>in the early morning to a high of </a:t>
            </a:r>
            <a:r>
              <a:rPr lang="en-US" b="1">
                <a:solidFill>
                  <a:srgbClr val="FF0000"/>
                </a:solidFill>
              </a:rPr>
              <a:t>17 mg/L </a:t>
            </a:r>
            <a:r>
              <a:rPr lang="en-US"/>
              <a:t>in the late afternoon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itle 4"/>
          <p:cNvSpPr>
            <a:spLocks noGrp="1"/>
          </p:cNvSpPr>
          <p:nvPr>
            <p:ph type="title" idx="4294967295"/>
          </p:nvPr>
        </p:nvSpPr>
        <p:spPr>
          <a:xfrm>
            <a:off x="1371600" y="76200"/>
            <a:ext cx="6705600" cy="1143000"/>
          </a:xfrm>
        </p:spPr>
        <p:txBody>
          <a:bodyPr/>
          <a:lstStyle/>
          <a:p>
            <a:r>
              <a:rPr lang="en-US" sz="4000" b="1" smtClean="0">
                <a:solidFill>
                  <a:schemeClr val="bg1"/>
                </a:solidFill>
              </a:rPr>
              <a:t>Tasik Harapan Measured DO</a:t>
            </a:r>
            <a:br>
              <a:rPr lang="en-US" sz="4000" b="1" smtClean="0">
                <a:solidFill>
                  <a:schemeClr val="bg1"/>
                </a:solidFill>
              </a:rPr>
            </a:br>
            <a:r>
              <a:rPr lang="en-US" sz="4000" b="1" smtClean="0">
                <a:solidFill>
                  <a:srgbClr val="FFFF00"/>
                </a:solidFill>
              </a:rPr>
              <a:t>20-22 January 2011</a:t>
            </a:r>
          </a:p>
        </p:txBody>
      </p:sp>
      <p:pic>
        <p:nvPicPr>
          <p:cNvPr id="25606" name="Chart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56" t="-4572" r="-4152" b="-3429"/>
          <a:stretch>
            <a:fillRect/>
          </a:stretch>
        </p:blipFill>
        <p:spPr bwMode="auto">
          <a:xfrm>
            <a:off x="1489075" y="2209800"/>
            <a:ext cx="75025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Rectangle 8"/>
          <p:cNvSpPr>
            <a:spLocks noChangeArrowheads="1"/>
          </p:cNvSpPr>
          <p:nvPr/>
        </p:nvSpPr>
        <p:spPr bwMode="auto">
          <a:xfrm>
            <a:off x="1447800" y="1295400"/>
            <a:ext cx="7391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For the period four months after continuous EM release (</a:t>
            </a:r>
            <a:r>
              <a:rPr lang="en-US" b="1">
                <a:solidFill>
                  <a:srgbClr val="FF0000"/>
                </a:solidFill>
              </a:rPr>
              <a:t>Dec 2010 to Jan 2011</a:t>
            </a:r>
            <a:r>
              <a:rPr lang="en-US"/>
              <a:t>), the surface DO varies between a low of about </a:t>
            </a:r>
            <a:r>
              <a:rPr lang="en-US" b="1">
                <a:solidFill>
                  <a:srgbClr val="FF0000"/>
                </a:solidFill>
              </a:rPr>
              <a:t>4 mg/L </a:t>
            </a:r>
            <a:r>
              <a:rPr lang="en-US"/>
              <a:t>in the early morning to a high of </a:t>
            </a:r>
            <a:r>
              <a:rPr lang="en-US" b="1">
                <a:solidFill>
                  <a:srgbClr val="FF0000"/>
                </a:solidFill>
              </a:rPr>
              <a:t>17 mg/L </a:t>
            </a:r>
            <a:r>
              <a:rPr lang="en-US"/>
              <a:t>in the late afternoon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itle 4"/>
          <p:cNvSpPr>
            <a:spLocks noGrp="1"/>
          </p:cNvSpPr>
          <p:nvPr>
            <p:ph type="title" idx="4294967295"/>
          </p:nvPr>
        </p:nvSpPr>
        <p:spPr>
          <a:xfrm>
            <a:off x="1371600" y="15875"/>
            <a:ext cx="7467600" cy="11430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chemeClr val="bg1"/>
                </a:solidFill>
              </a:rPr>
              <a:t>Role of Mudball &amp; EM Solution</a:t>
            </a:r>
          </a:p>
        </p:txBody>
      </p:sp>
      <p:sp>
        <p:nvSpPr>
          <p:cNvPr id="26630" name="Content Placeholder 2"/>
          <p:cNvSpPr txBox="1">
            <a:spLocks/>
          </p:cNvSpPr>
          <p:nvPr/>
        </p:nvSpPr>
        <p:spPr bwMode="auto">
          <a:xfrm>
            <a:off x="1050925" y="1371600"/>
            <a:ext cx="7788275" cy="429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DO 2004 : 3.5 – 15 mg/L;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DO 2011 </a:t>
            </a:r>
            <a:r>
              <a:rPr lang="en-US" sz="2800">
                <a:solidFill>
                  <a:srgbClr val="FF0000"/>
                </a:solidFill>
              </a:rPr>
              <a:t>after application of mudball &amp; EM</a:t>
            </a:r>
            <a:r>
              <a:rPr lang="en-US" sz="2800"/>
              <a:t> :   4 – 7 mg/L;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Diurnal patterns of DO before and after the continuous release of EM demonstrate close similarity;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Post EM-release DO indicates increase DO levels due to increased photosynthesis; 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>
                <a:sym typeface="Symbol" pitchFamily="18" charset="2"/>
              </a:rPr>
              <a:t> E</a:t>
            </a:r>
            <a:r>
              <a:rPr lang="en-US" sz="2800"/>
              <a:t>utrophic state in TH has not been reduced by four months of release of EM. </a:t>
            </a:r>
          </a:p>
        </p:txBody>
      </p:sp>
      <p:pic>
        <p:nvPicPr>
          <p:cNvPr id="26631" name="Picture 8" descr="untitled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38"/>
            <a:ext cx="129540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Title 4"/>
          <p:cNvSpPr>
            <a:spLocks noGrp="1"/>
          </p:cNvSpPr>
          <p:nvPr>
            <p:ph type="title" idx="4294967295"/>
          </p:nvPr>
        </p:nvSpPr>
        <p:spPr>
          <a:xfrm>
            <a:off x="1371600" y="15875"/>
            <a:ext cx="7467600" cy="11430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chemeClr val="bg1"/>
                </a:solidFill>
              </a:rPr>
              <a:t>Role of Mudball &amp; EM Solution</a:t>
            </a:r>
          </a:p>
        </p:txBody>
      </p:sp>
      <p:sp>
        <p:nvSpPr>
          <p:cNvPr id="27654" name="Content Placeholder 2"/>
          <p:cNvSpPr txBox="1">
            <a:spLocks/>
          </p:cNvSpPr>
          <p:nvPr/>
        </p:nvSpPr>
        <p:spPr bwMode="auto">
          <a:xfrm>
            <a:off x="1050925" y="1371600"/>
            <a:ext cx="7788275" cy="429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Based upon this preliminary data;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It may be surmised that the continuous release of EM in TH;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May have even caused a slight increase in photosynthesis;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If we allow ourselves the liberty to use photosynthesis = eutrophication;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Then we may arrive at the tentative findings;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endParaRPr lang="en-US" sz="2800"/>
          </a:p>
        </p:txBody>
      </p:sp>
      <p:pic>
        <p:nvPicPr>
          <p:cNvPr id="27655" name="Picture 8" descr="untitled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38"/>
            <a:ext cx="129540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itle 4"/>
          <p:cNvSpPr>
            <a:spLocks noGrp="1"/>
          </p:cNvSpPr>
          <p:nvPr>
            <p:ph type="title" idx="4294967295"/>
          </p:nvPr>
        </p:nvSpPr>
        <p:spPr>
          <a:xfrm>
            <a:off x="1371600" y="15875"/>
            <a:ext cx="7467600" cy="11430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chemeClr val="bg1"/>
                </a:solidFill>
              </a:rPr>
              <a:t>Role of Mudball &amp; EM Solution</a:t>
            </a:r>
          </a:p>
        </p:txBody>
      </p:sp>
      <p:sp>
        <p:nvSpPr>
          <p:cNvPr id="28678" name="Content Placeholder 2"/>
          <p:cNvSpPr txBox="1">
            <a:spLocks/>
          </p:cNvSpPr>
          <p:nvPr/>
        </p:nvSpPr>
        <p:spPr bwMode="auto">
          <a:xfrm>
            <a:off x="1050925" y="1371600"/>
            <a:ext cx="7788275" cy="429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That EM solution application in Tasik Harapan might have even contributed slightly to increase eutrophication, contrary to its planned objective;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 Anecdotal evidence, as witnessed from the deep green color of Tasik Harapan, may add further credential to this hypothesis;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In any case, the jury is still out in the open, awaiting further in-depth analysis.</a:t>
            </a:r>
          </a:p>
        </p:txBody>
      </p:sp>
      <p:pic>
        <p:nvPicPr>
          <p:cNvPr id="28679" name="Picture 8" descr="untitled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38"/>
            <a:ext cx="129540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itle 4"/>
          <p:cNvSpPr>
            <a:spLocks noGrp="1"/>
          </p:cNvSpPr>
          <p:nvPr>
            <p:ph type="title" idx="4294967295"/>
          </p:nvPr>
        </p:nvSpPr>
        <p:spPr>
          <a:xfrm>
            <a:off x="1295400" y="76200"/>
            <a:ext cx="7086600" cy="1143000"/>
          </a:xfrm>
        </p:spPr>
        <p:txBody>
          <a:bodyPr/>
          <a:lstStyle/>
          <a:p>
            <a:r>
              <a:rPr lang="en-US" sz="4000" b="1" smtClean="0">
                <a:solidFill>
                  <a:schemeClr val="bg1"/>
                </a:solidFill>
              </a:rPr>
              <a:t>Role of atmospheric reaeration</a:t>
            </a:r>
          </a:p>
        </p:txBody>
      </p:sp>
      <p:pic>
        <p:nvPicPr>
          <p:cNvPr id="29702" name="Chart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6" t="-4527" r="-4500" b="-2547"/>
          <a:stretch>
            <a:fillRect/>
          </a:stretch>
        </p:blipFill>
        <p:spPr bwMode="auto">
          <a:xfrm>
            <a:off x="1524000" y="1600200"/>
            <a:ext cx="743426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itle 4"/>
          <p:cNvSpPr>
            <a:spLocks noGrp="1"/>
          </p:cNvSpPr>
          <p:nvPr>
            <p:ph type="title" idx="4294967295"/>
          </p:nvPr>
        </p:nvSpPr>
        <p:spPr>
          <a:xfrm>
            <a:off x="1295400" y="76200"/>
            <a:ext cx="7086600" cy="1143000"/>
          </a:xfrm>
        </p:spPr>
        <p:txBody>
          <a:bodyPr/>
          <a:lstStyle/>
          <a:p>
            <a:r>
              <a:rPr lang="en-US" sz="4000" b="1" smtClean="0">
                <a:solidFill>
                  <a:schemeClr val="bg1"/>
                </a:solidFill>
              </a:rPr>
              <a:t>Role of atmospheric reaeration</a:t>
            </a:r>
          </a:p>
        </p:txBody>
      </p:sp>
      <p:pic>
        <p:nvPicPr>
          <p:cNvPr id="30726" name="Chart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56" t="-4572" r="-4152" b="-3429"/>
          <a:stretch>
            <a:fillRect/>
          </a:stretch>
        </p:blipFill>
        <p:spPr bwMode="auto">
          <a:xfrm>
            <a:off x="1371600" y="1447800"/>
            <a:ext cx="769461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itle 4"/>
          <p:cNvSpPr>
            <a:spLocks noGrp="1"/>
          </p:cNvSpPr>
          <p:nvPr>
            <p:ph type="title" idx="4294967295"/>
          </p:nvPr>
        </p:nvSpPr>
        <p:spPr>
          <a:xfrm>
            <a:off x="1447800" y="76200"/>
            <a:ext cx="7467600" cy="1143000"/>
          </a:xfrm>
        </p:spPr>
        <p:txBody>
          <a:bodyPr/>
          <a:lstStyle/>
          <a:p>
            <a:r>
              <a:rPr lang="en-US" b="1" smtClean="0">
                <a:solidFill>
                  <a:schemeClr val="bg1"/>
                </a:solidFill>
              </a:rPr>
              <a:t>Tasik Harapan: </a:t>
            </a:r>
            <a:r>
              <a:rPr lang="en-US" b="1" smtClean="0">
                <a:solidFill>
                  <a:srgbClr val="FFFF00"/>
                </a:solidFill>
              </a:rPr>
              <a:t>what we have</a:t>
            </a:r>
          </a:p>
        </p:txBody>
      </p:sp>
      <p:pic>
        <p:nvPicPr>
          <p:cNvPr id="6150" name="Picture 2" descr="P12100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678180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TextBox 8"/>
          <p:cNvSpPr txBox="1">
            <a:spLocks noChangeArrowheads="1"/>
          </p:cNvSpPr>
          <p:nvPr/>
        </p:nvSpPr>
        <p:spPr bwMode="auto">
          <a:xfrm>
            <a:off x="2209800" y="5943600"/>
            <a:ext cx="403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b="1"/>
              <a:t>Eutrophic lake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itle 4"/>
          <p:cNvSpPr>
            <a:spLocks noGrp="1"/>
          </p:cNvSpPr>
          <p:nvPr>
            <p:ph type="title" idx="4294967295"/>
          </p:nvPr>
        </p:nvSpPr>
        <p:spPr>
          <a:xfrm>
            <a:off x="1371600" y="15875"/>
            <a:ext cx="7467600" cy="11430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chemeClr val="bg1"/>
                </a:solidFill>
              </a:rPr>
              <a:t>Removal of sediment nutrients</a:t>
            </a:r>
          </a:p>
        </p:txBody>
      </p:sp>
      <p:sp>
        <p:nvSpPr>
          <p:cNvPr id="31750" name="Content Placeholder 2"/>
          <p:cNvSpPr txBox="1">
            <a:spLocks/>
          </p:cNvSpPr>
          <p:nvPr/>
        </p:nvSpPr>
        <p:spPr bwMode="auto">
          <a:xfrm>
            <a:off x="1050925" y="1524000"/>
            <a:ext cx="8093075" cy="429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Mechanical aeration is not a solution to eutrophication;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Similarly, EM solution and mudball;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Removal of nutrients accumulated in the sediment layers;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Is a viable option to rehabilitateTasik Harapan;</a:t>
            </a:r>
          </a:p>
        </p:txBody>
      </p:sp>
      <p:pic>
        <p:nvPicPr>
          <p:cNvPr id="31751" name="Picture 6" descr="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003800"/>
            <a:ext cx="6905625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7" descr="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425"/>
            <a:ext cx="1320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itle 4"/>
          <p:cNvSpPr>
            <a:spLocks noGrp="1"/>
          </p:cNvSpPr>
          <p:nvPr>
            <p:ph type="title" idx="4294967295"/>
          </p:nvPr>
        </p:nvSpPr>
        <p:spPr>
          <a:xfrm>
            <a:off x="1371600" y="76200"/>
            <a:ext cx="6705600" cy="1143000"/>
          </a:xfrm>
        </p:spPr>
        <p:txBody>
          <a:bodyPr/>
          <a:lstStyle/>
          <a:p>
            <a:r>
              <a:rPr lang="en-US" sz="4000" b="1" smtClean="0">
                <a:solidFill>
                  <a:schemeClr val="bg1"/>
                </a:solidFill>
              </a:rPr>
              <a:t>Removal of sediment nutrients</a:t>
            </a:r>
          </a:p>
        </p:txBody>
      </p:sp>
      <p:pic>
        <p:nvPicPr>
          <p:cNvPr id="327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41656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33800"/>
            <a:ext cx="416560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47800"/>
            <a:ext cx="4165600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7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10000"/>
            <a:ext cx="4165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8" name="TextBox 9"/>
          <p:cNvSpPr txBox="1">
            <a:spLocks noChangeArrowheads="1"/>
          </p:cNvSpPr>
          <p:nvPr/>
        </p:nvSpPr>
        <p:spPr bwMode="auto">
          <a:xfrm>
            <a:off x="1676400" y="6172200"/>
            <a:ext cx="2667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 b="1"/>
              <a:t>Before Removal</a:t>
            </a:r>
          </a:p>
        </p:txBody>
      </p:sp>
      <p:sp>
        <p:nvSpPr>
          <p:cNvPr id="32779" name="TextBox 10"/>
          <p:cNvSpPr txBox="1">
            <a:spLocks noChangeArrowheads="1"/>
          </p:cNvSpPr>
          <p:nvPr/>
        </p:nvSpPr>
        <p:spPr bwMode="auto">
          <a:xfrm>
            <a:off x="5486400" y="6172200"/>
            <a:ext cx="2667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 b="1"/>
              <a:t>After Removal</a:t>
            </a:r>
          </a:p>
        </p:txBody>
      </p:sp>
      <p:pic>
        <p:nvPicPr>
          <p:cNvPr id="32780" name="Picture 7" descr="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425"/>
            <a:ext cx="1320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itle 4"/>
          <p:cNvSpPr>
            <a:spLocks noGrp="1"/>
          </p:cNvSpPr>
          <p:nvPr>
            <p:ph type="title" idx="4294967295"/>
          </p:nvPr>
        </p:nvSpPr>
        <p:spPr>
          <a:xfrm>
            <a:off x="1371600" y="15875"/>
            <a:ext cx="7467600" cy="11430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3798" name="Content Placeholder 2"/>
          <p:cNvSpPr txBox="1">
            <a:spLocks/>
          </p:cNvSpPr>
          <p:nvPr/>
        </p:nvSpPr>
        <p:spPr bwMode="auto">
          <a:xfrm>
            <a:off x="1050925" y="1524000"/>
            <a:ext cx="8093075" cy="429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Tasik Harapan is highly eutrophicated;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Wild fluctuation of DO over the diurnal cycle;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Reaching 18 mg/L in late afternoon;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Mechanical aerator not effective;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Does not remove the source of nutrients;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Adding DO is meaningless in TH;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itle 4"/>
          <p:cNvSpPr>
            <a:spLocks noGrp="1"/>
          </p:cNvSpPr>
          <p:nvPr>
            <p:ph type="title" idx="4294967295"/>
          </p:nvPr>
        </p:nvSpPr>
        <p:spPr>
          <a:xfrm>
            <a:off x="1371600" y="15875"/>
            <a:ext cx="7467600" cy="11430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4822" name="Content Placeholder 2"/>
          <p:cNvSpPr txBox="1">
            <a:spLocks/>
          </p:cNvSpPr>
          <p:nvPr/>
        </p:nvSpPr>
        <p:spPr bwMode="auto">
          <a:xfrm>
            <a:off x="1050925" y="1524000"/>
            <a:ext cx="8093075" cy="429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Mudball and EM solution did not appear to reduce the degree of eutrophication in Tasik Harapan;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Addition of mudballs may even </a:t>
            </a:r>
            <a:r>
              <a:rPr lang="en-US" sz="2800">
                <a:sym typeface="Symbol" pitchFamily="18" charset="2"/>
              </a:rPr>
              <a:t> </a:t>
            </a:r>
            <a:r>
              <a:rPr lang="en-US" sz="2800"/>
              <a:t>turbidity;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And add additional nutrients;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Further complicate eutrophication process;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Removal of sediment from the lake bottom;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Viable option that deserves more careful study;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itle 4"/>
          <p:cNvSpPr>
            <a:spLocks noGrp="1"/>
          </p:cNvSpPr>
          <p:nvPr>
            <p:ph type="title" idx="4294967295"/>
          </p:nvPr>
        </p:nvSpPr>
        <p:spPr>
          <a:xfrm>
            <a:off x="1371600" y="15875"/>
            <a:ext cx="7467600" cy="11430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5846" name="Content Placeholder 2"/>
          <p:cNvSpPr txBox="1">
            <a:spLocks/>
          </p:cNvSpPr>
          <p:nvPr/>
        </p:nvSpPr>
        <p:spPr bwMode="auto">
          <a:xfrm>
            <a:off x="4343400" y="1371600"/>
            <a:ext cx="4800600" cy="429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Sediment removal is sustainable in long run;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If a source of water can be found;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In the form of rainwater harvesting;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To provide flow to Tasik Harapan;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sz="2800"/>
              <a:t>Should be closely look at in the near future.</a:t>
            </a:r>
          </a:p>
        </p:txBody>
      </p:sp>
      <p:pic>
        <p:nvPicPr>
          <p:cNvPr id="35847" name="Picture 9" descr="Untitle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4343400" cy="557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6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25" y="0"/>
            <a:ext cx="9204325" cy="69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486400" y="5021263"/>
            <a:ext cx="3581400" cy="769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latin typeface="Lucida Calligraphy" pitchFamily="66" charset="0"/>
                <a:cs typeface="+mn-cs"/>
              </a:rPr>
              <a:t>Thank You</a:t>
            </a:r>
          </a:p>
        </p:txBody>
      </p:sp>
      <p:pic>
        <p:nvPicPr>
          <p:cNvPr id="36868" name="Picture 4" descr="C:\Users\fauzisukiman\Desktop\template pp USM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5851525"/>
            <a:ext cx="32146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6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67945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Title 4"/>
          <p:cNvSpPr>
            <a:spLocks noGrp="1"/>
          </p:cNvSpPr>
          <p:nvPr>
            <p:ph type="title" idx="4294967295"/>
          </p:nvPr>
        </p:nvSpPr>
        <p:spPr>
          <a:xfrm>
            <a:off x="1447800" y="76200"/>
            <a:ext cx="7467600" cy="1143000"/>
          </a:xfrm>
        </p:spPr>
        <p:txBody>
          <a:bodyPr/>
          <a:lstStyle/>
          <a:p>
            <a:r>
              <a:rPr lang="en-US" b="1" smtClean="0">
                <a:solidFill>
                  <a:schemeClr val="bg1"/>
                </a:solidFill>
              </a:rPr>
              <a:t>Tasik Harapan: </a:t>
            </a:r>
            <a:r>
              <a:rPr lang="en-US" b="1" smtClean="0">
                <a:solidFill>
                  <a:srgbClr val="FFFF00"/>
                </a:solidFill>
              </a:rPr>
              <a:t>what we get </a:t>
            </a:r>
          </a:p>
        </p:txBody>
      </p:sp>
      <p:sp>
        <p:nvSpPr>
          <p:cNvPr id="7175" name="TextBox 9"/>
          <p:cNvSpPr txBox="1">
            <a:spLocks noChangeArrowheads="1"/>
          </p:cNvSpPr>
          <p:nvPr/>
        </p:nvSpPr>
        <p:spPr bwMode="auto">
          <a:xfrm>
            <a:off x="2209800" y="5943600"/>
            <a:ext cx="403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b="1"/>
              <a:t>Algae Bloom</a:t>
            </a:r>
          </a:p>
        </p:txBody>
      </p:sp>
      <p:pic>
        <p:nvPicPr>
          <p:cNvPr id="717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1841500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1836738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7200"/>
            <a:ext cx="1795463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Untitl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6781800" cy="50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Title 4"/>
          <p:cNvSpPr>
            <a:spLocks noGrp="1"/>
          </p:cNvSpPr>
          <p:nvPr>
            <p:ph type="title" idx="4294967295"/>
          </p:nvPr>
        </p:nvSpPr>
        <p:spPr>
          <a:xfrm>
            <a:off x="1295400" y="76200"/>
            <a:ext cx="7620000" cy="1143000"/>
          </a:xfrm>
        </p:spPr>
        <p:txBody>
          <a:bodyPr/>
          <a:lstStyle/>
          <a:p>
            <a:r>
              <a:rPr lang="en-US" b="1" smtClean="0">
                <a:solidFill>
                  <a:schemeClr val="bg1"/>
                </a:solidFill>
              </a:rPr>
              <a:t>Tasik Harapan: </a:t>
            </a:r>
            <a:r>
              <a:rPr lang="en-US" b="1" smtClean="0">
                <a:solidFill>
                  <a:srgbClr val="FFFF00"/>
                </a:solidFill>
              </a:rPr>
              <a:t>what we want </a:t>
            </a:r>
          </a:p>
        </p:txBody>
      </p:sp>
      <p:sp>
        <p:nvSpPr>
          <p:cNvPr id="8199" name="TextBox 8"/>
          <p:cNvSpPr txBox="1">
            <a:spLocks noChangeArrowheads="1"/>
          </p:cNvSpPr>
          <p:nvPr/>
        </p:nvSpPr>
        <p:spPr bwMode="auto">
          <a:xfrm>
            <a:off x="2209800" y="5943600"/>
            <a:ext cx="403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b="1"/>
              <a:t>Healthy Lake</a:t>
            </a:r>
          </a:p>
        </p:txBody>
      </p:sp>
      <p:pic>
        <p:nvPicPr>
          <p:cNvPr id="820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4657725"/>
            <a:ext cx="29527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itle 4"/>
          <p:cNvSpPr>
            <a:spLocks noGrp="1"/>
          </p:cNvSpPr>
          <p:nvPr>
            <p:ph type="title" idx="4294967295"/>
          </p:nvPr>
        </p:nvSpPr>
        <p:spPr>
          <a:xfrm>
            <a:off x="1371600" y="76200"/>
            <a:ext cx="6705600" cy="1143000"/>
          </a:xfrm>
        </p:spPr>
        <p:txBody>
          <a:bodyPr/>
          <a:lstStyle/>
          <a:p>
            <a:r>
              <a:rPr lang="en-US" b="1" smtClean="0">
                <a:solidFill>
                  <a:schemeClr val="bg1"/>
                </a:solidFill>
              </a:rPr>
              <a:t>Tasik Harapan Aerator</a:t>
            </a:r>
          </a:p>
        </p:txBody>
      </p:sp>
      <p:pic>
        <p:nvPicPr>
          <p:cNvPr id="9222" name="Picture 2" descr="P528008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71600"/>
            <a:ext cx="69342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819400" y="4724400"/>
            <a:ext cx="39624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The aerator</a:t>
            </a:r>
          </a:p>
        </p:txBody>
      </p:sp>
      <p:sp>
        <p:nvSpPr>
          <p:cNvPr id="8" name="Oval 7"/>
          <p:cNvSpPr/>
          <p:nvPr/>
        </p:nvSpPr>
        <p:spPr>
          <a:xfrm>
            <a:off x="3810000" y="4114800"/>
            <a:ext cx="11430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225" name="Picture 2" descr="PICT02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90600"/>
            <a:ext cx="32766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itle 4"/>
          <p:cNvSpPr>
            <a:spLocks noGrp="1"/>
          </p:cNvSpPr>
          <p:nvPr>
            <p:ph type="title" idx="4294967295"/>
          </p:nvPr>
        </p:nvSpPr>
        <p:spPr>
          <a:xfrm>
            <a:off x="1371600" y="76200"/>
            <a:ext cx="6705600" cy="1143000"/>
          </a:xfrm>
        </p:spPr>
        <p:txBody>
          <a:bodyPr/>
          <a:lstStyle/>
          <a:p>
            <a:r>
              <a:rPr lang="en-US" b="1" smtClean="0">
                <a:solidFill>
                  <a:schemeClr val="bg1"/>
                </a:solidFill>
              </a:rPr>
              <a:t>Water Quality Parameters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676400" y="1752600"/>
          <a:ext cx="6934200" cy="1905000"/>
        </p:xfrm>
        <a:graphic>
          <a:graphicData uri="http://schemas.openxmlformats.org/drawingml/2006/table">
            <a:tbl>
              <a:tblPr/>
              <a:tblGrid>
                <a:gridCol w="3467100"/>
                <a:gridCol w="3467100"/>
              </a:tblGrid>
              <a:tr h="476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Parameter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Mean 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 s.d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DO (mg/L)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5.20 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 1.900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BOD (mg/L)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8.00 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 2.000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Chlorophyll a (mg/L)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0.33 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 0.064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600200" y="4359275"/>
          <a:ext cx="7010400" cy="2194296"/>
        </p:xfrm>
        <a:graphic>
          <a:graphicData uri="http://schemas.openxmlformats.org/drawingml/2006/table">
            <a:tbl>
              <a:tblPr/>
              <a:tblGrid>
                <a:gridCol w="3505200"/>
                <a:gridCol w="3505200"/>
              </a:tblGrid>
              <a:tr h="4265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Parameter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Mean values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5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DO (mg/L)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5.20, 6.00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0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DO (saturation) (mg/L)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7.50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5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BOD (mg/L)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8.00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0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Chlorophyll a (mg/L)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0.33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272" name="Rectangle 7"/>
          <p:cNvSpPr>
            <a:spLocks noChangeArrowheads="1"/>
          </p:cNvSpPr>
          <p:nvPr/>
        </p:nvSpPr>
        <p:spPr bwMode="auto">
          <a:xfrm>
            <a:off x="1600200" y="1317625"/>
            <a:ext cx="7162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Table 1  Mean water quality parameters for Tasik Harapan</a:t>
            </a:r>
          </a:p>
        </p:txBody>
      </p:sp>
      <p:sp>
        <p:nvSpPr>
          <p:cNvPr id="10273" name="Rectangle 10"/>
          <p:cNvSpPr>
            <a:spLocks noChangeArrowheads="1"/>
          </p:cNvSpPr>
          <p:nvPr/>
        </p:nvSpPr>
        <p:spPr bwMode="auto">
          <a:xfrm>
            <a:off x="1524000" y="3886200"/>
            <a:ext cx="7162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Table 2   Mean water quality parameters used in this paper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Title 4"/>
          <p:cNvSpPr>
            <a:spLocks noGrp="1"/>
          </p:cNvSpPr>
          <p:nvPr>
            <p:ph type="title" idx="4294967295"/>
          </p:nvPr>
        </p:nvSpPr>
        <p:spPr>
          <a:xfrm>
            <a:off x="1371600" y="76200"/>
            <a:ext cx="6705600" cy="1143000"/>
          </a:xfrm>
        </p:spPr>
        <p:txBody>
          <a:bodyPr/>
          <a:lstStyle/>
          <a:p>
            <a:r>
              <a:rPr lang="en-US" b="1" smtClean="0">
                <a:solidFill>
                  <a:schemeClr val="bg1"/>
                </a:solidFill>
              </a:rPr>
              <a:t>Analytical Model</a:t>
            </a:r>
          </a:p>
        </p:txBody>
      </p:sp>
      <p:sp>
        <p:nvSpPr>
          <p:cNvPr id="205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050" name="Object 1"/>
          <p:cNvGraphicFramePr>
            <a:graphicFrameLocks noChangeAspect="1"/>
          </p:cNvGraphicFramePr>
          <p:nvPr/>
        </p:nvGraphicFramePr>
        <p:xfrm>
          <a:off x="1752600" y="1524000"/>
          <a:ext cx="22193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Equation" r:id="rId6" imgW="736280" imgH="355446" progId="Equation.DSMT4">
                  <p:embed/>
                </p:oleObj>
              </mc:Choice>
              <mc:Fallback>
                <p:oleObj name="Equation" r:id="rId6" imgW="736280" imgH="355446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524000"/>
                        <a:ext cx="2219325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1752600" y="2743200"/>
          <a:ext cx="6486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8" imgW="2145369" imgH="355446" progId="Equation.DSMT4">
                  <p:embed/>
                </p:oleObj>
              </mc:Choice>
              <mc:Fallback>
                <p:oleObj name="Equation" r:id="rId8" imgW="2145369" imgH="355446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743200"/>
                        <a:ext cx="6486525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9" name="Rectangle 15"/>
          <p:cNvSpPr>
            <a:spLocks noChangeArrowheads="1"/>
          </p:cNvSpPr>
          <p:nvPr/>
        </p:nvSpPr>
        <p:spPr bwMode="auto">
          <a:xfrm>
            <a:off x="2133600" y="4038600"/>
            <a:ext cx="2063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= BOD level, mg/L</a:t>
            </a:r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052" name="Object 11"/>
          <p:cNvGraphicFramePr>
            <a:graphicFrameLocks noChangeAspect="1"/>
          </p:cNvGraphicFramePr>
          <p:nvPr/>
        </p:nvGraphicFramePr>
        <p:xfrm>
          <a:off x="1905000" y="4038600"/>
          <a:ext cx="228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Equation" r:id="rId10" imgW="101556" imgH="139639" progId="Equation.DSMT4">
                  <p:embed/>
                </p:oleObj>
              </mc:Choice>
              <mc:Fallback>
                <p:oleObj name="Equation" r:id="rId10" imgW="101556" imgH="139639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038600"/>
                        <a:ext cx="2286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1" name="Rectangle 18"/>
          <p:cNvSpPr>
            <a:spLocks noChangeArrowheads="1"/>
          </p:cNvSpPr>
          <p:nvPr/>
        </p:nvSpPr>
        <p:spPr bwMode="auto">
          <a:xfrm>
            <a:off x="1905000" y="4419600"/>
            <a:ext cx="2089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c</a:t>
            </a:r>
            <a:r>
              <a:rPr lang="en-US"/>
              <a:t> = DO level, mg/L</a:t>
            </a:r>
          </a:p>
        </p:txBody>
      </p:sp>
      <p:sp>
        <p:nvSpPr>
          <p:cNvPr id="2062" name="Rectangle 19"/>
          <p:cNvSpPr>
            <a:spLocks noChangeArrowheads="1"/>
          </p:cNvSpPr>
          <p:nvPr/>
        </p:nvSpPr>
        <p:spPr bwMode="auto">
          <a:xfrm>
            <a:off x="1905000" y="4800600"/>
            <a:ext cx="45720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i="1"/>
              <a:t>c</a:t>
            </a:r>
            <a:r>
              <a:rPr lang="en-US" i="1" baseline="-25000"/>
              <a:t>s</a:t>
            </a:r>
            <a:r>
              <a:rPr lang="en-US"/>
              <a:t> = DO saturation level, mg/L</a:t>
            </a:r>
          </a:p>
          <a:p>
            <a:r>
              <a:rPr lang="en-US"/>
              <a:t> </a:t>
            </a:r>
            <a:r>
              <a:rPr lang="en-US" i="1"/>
              <a:t>t</a:t>
            </a:r>
            <a:r>
              <a:rPr lang="en-US"/>
              <a:t> = time, day</a:t>
            </a:r>
          </a:p>
          <a:p>
            <a:r>
              <a:rPr lang="en-US">
                <a:sym typeface="Symbol" pitchFamily="18" charset="2"/>
              </a:rPr>
              <a:t></a:t>
            </a:r>
            <a:r>
              <a:rPr lang="en-US"/>
              <a:t> = reaeration rate, day</a:t>
            </a:r>
            <a:r>
              <a:rPr lang="en-US" baseline="30000"/>
              <a:t>-1</a:t>
            </a:r>
            <a:endParaRPr lang="en-US"/>
          </a:p>
          <a:p>
            <a:r>
              <a:rPr lang="en-US">
                <a:sym typeface="Symbol" pitchFamily="18" charset="2"/>
              </a:rPr>
              <a:t></a:t>
            </a:r>
            <a:r>
              <a:rPr lang="en-US"/>
              <a:t> = BOD loading, mg/L/day; </a:t>
            </a:r>
          </a:p>
          <a:p>
            <a:r>
              <a:rPr lang="en-US">
                <a:sym typeface="Symbol" pitchFamily="18" charset="2"/>
              </a:rPr>
              <a:t></a:t>
            </a:r>
            <a:r>
              <a:rPr lang="en-US"/>
              <a:t> = BOD decay rate, day</a:t>
            </a:r>
            <a:r>
              <a:rPr lang="en-US" baseline="30000"/>
              <a:t>-1</a:t>
            </a:r>
          </a:p>
          <a:p>
            <a:r>
              <a:rPr lang="en-US">
                <a:sym typeface="Symbol" pitchFamily="18" charset="2"/>
              </a:rPr>
              <a:t> </a:t>
            </a:r>
            <a:r>
              <a:rPr lang="en-US"/>
              <a:t>= frequency for a 1-day cycle, 2</a:t>
            </a:r>
            <a:r>
              <a:rPr lang="en-US" i="1">
                <a:sym typeface="Symbol" pitchFamily="18" charset="2"/>
              </a:rPr>
              <a:t></a:t>
            </a:r>
            <a:r>
              <a:rPr lang="en-US"/>
              <a:t> /day</a:t>
            </a:r>
          </a:p>
        </p:txBody>
      </p:sp>
      <p:sp>
        <p:nvSpPr>
          <p:cNvPr id="2063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Title 4"/>
          <p:cNvSpPr>
            <a:spLocks noGrp="1"/>
          </p:cNvSpPr>
          <p:nvPr>
            <p:ph type="title" idx="4294967295"/>
          </p:nvPr>
        </p:nvSpPr>
        <p:spPr>
          <a:xfrm>
            <a:off x="1295400" y="76200"/>
            <a:ext cx="7162800" cy="1143000"/>
          </a:xfrm>
        </p:spPr>
        <p:txBody>
          <a:bodyPr/>
          <a:lstStyle/>
          <a:p>
            <a:r>
              <a:rPr lang="en-US" sz="4000" b="1" smtClean="0">
                <a:solidFill>
                  <a:schemeClr val="bg1"/>
                </a:solidFill>
              </a:rPr>
              <a:t>Measured and simulated DO</a:t>
            </a:r>
          </a:p>
        </p:txBody>
      </p:sp>
      <p:pic>
        <p:nvPicPr>
          <p:cNvPr id="11270" name="Chart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5" t="-1302" r="-3023" b="-977"/>
          <a:stretch>
            <a:fillRect/>
          </a:stretch>
        </p:blipFill>
        <p:spPr bwMode="auto">
          <a:xfrm>
            <a:off x="1524000" y="1676400"/>
            <a:ext cx="741997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1335</Words>
  <Application>Microsoft Office PowerPoint</Application>
  <PresentationFormat>On-screen Show (4:3)</PresentationFormat>
  <Paragraphs>251</Paragraphs>
  <Slides>35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Office Theme</vt:lpstr>
      <vt:lpstr>Bitmap Image</vt:lpstr>
      <vt:lpstr>Equation</vt:lpstr>
      <vt:lpstr>Eutrophication (Algae) Model</vt:lpstr>
      <vt:lpstr>PowerPoint Presentation</vt:lpstr>
      <vt:lpstr>Tasik Harapan: what we have</vt:lpstr>
      <vt:lpstr>Tasik Harapan: what we get </vt:lpstr>
      <vt:lpstr>Tasik Harapan: what we want </vt:lpstr>
      <vt:lpstr>Tasik Harapan Aerator</vt:lpstr>
      <vt:lpstr>Water Quality Parameters</vt:lpstr>
      <vt:lpstr>Analytical Model</vt:lpstr>
      <vt:lpstr>Measured and simulated DO</vt:lpstr>
      <vt:lpstr>Aerator effect on DO levels in Tasik Harapan</vt:lpstr>
      <vt:lpstr>Finite Element</vt:lpstr>
      <vt:lpstr>Mechanical Aerator</vt:lpstr>
      <vt:lpstr>TH Measured Do </vt:lpstr>
      <vt:lpstr>Refined photosynthesis model</vt:lpstr>
      <vt:lpstr>Refined photosynthesis model</vt:lpstr>
      <vt:lpstr>USEPA Reaeration  Estimation</vt:lpstr>
      <vt:lpstr>Delta Method  Estimation</vt:lpstr>
      <vt:lpstr>Role of Mudball &amp; EM Solution</vt:lpstr>
      <vt:lpstr>Role of Mudball &amp; EM Solution</vt:lpstr>
      <vt:lpstr>Role of Mudball &amp; EM Solution</vt:lpstr>
      <vt:lpstr>Three sampling sites  at Tasik Harapan</vt:lpstr>
      <vt:lpstr>Tasik Harapan Measured DO 4-5 Dec 2004</vt:lpstr>
      <vt:lpstr>Tasik Harapan Measured DO 21-22 Dec 2010</vt:lpstr>
      <vt:lpstr>Tasik Harapan Measured DO 20-22 January 2011</vt:lpstr>
      <vt:lpstr>Role of Mudball &amp; EM Solution</vt:lpstr>
      <vt:lpstr>Role of Mudball &amp; EM Solution</vt:lpstr>
      <vt:lpstr>Role of Mudball &amp; EM Solution</vt:lpstr>
      <vt:lpstr>Role of atmospheric reaeration</vt:lpstr>
      <vt:lpstr>Role of atmospheric reaeration</vt:lpstr>
      <vt:lpstr>Removal of sediment nutrients</vt:lpstr>
      <vt:lpstr>Removal of sediment nutrients</vt:lpstr>
      <vt:lpstr>Conclusion</vt:lpstr>
      <vt:lpstr>Conclusion</vt:lpstr>
      <vt:lpstr>Conclusion</vt:lpstr>
      <vt:lpstr>PowerPoint Presentation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/>
  <cp:revision>101</cp:revision>
  <dcterms:created xsi:type="dcterms:W3CDTF">2011-03-14T07:23:11Z</dcterms:created>
  <dcterms:modified xsi:type="dcterms:W3CDTF">2018-08-21T06:02:24Z</dcterms:modified>
</cp:coreProperties>
</file>